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87" r:id="rId3"/>
    <p:sldId id="373" r:id="rId4"/>
    <p:sldId id="374" r:id="rId5"/>
    <p:sldId id="375" r:id="rId6"/>
    <p:sldId id="376" r:id="rId7"/>
    <p:sldId id="377" r:id="rId8"/>
    <p:sldId id="378" r:id="rId9"/>
    <p:sldId id="379" r:id="rId10"/>
    <p:sldId id="380" r:id="rId11"/>
    <p:sldId id="381" r:id="rId12"/>
    <p:sldId id="382" r:id="rId13"/>
    <p:sldId id="383" r:id="rId14"/>
    <p:sldId id="384" r:id="rId15"/>
    <p:sldId id="385" r:id="rId16"/>
    <p:sldId id="386" r:id="rId17"/>
    <p:sldId id="387" r:id="rId18"/>
    <p:sldId id="388" r:id="rId19"/>
  </p:sldIdLst>
  <p:sldSz cx="9144000" cy="6858000" type="screen4x3"/>
  <p:notesSz cx="9867900" cy="6743700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262626"/>
    <a:srgbClr val="FFC000"/>
    <a:srgbClr val="202122"/>
    <a:srgbClr val="B9ED13"/>
    <a:srgbClr val="E31D3E"/>
    <a:srgbClr val="19E732"/>
    <a:srgbClr val="4A7EBB"/>
    <a:srgbClr val="6600CC"/>
    <a:srgbClr val="FFFF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>
      <p:cViewPr varScale="1">
        <p:scale>
          <a:sx n="121" d="100"/>
          <a:sy n="121" d="100"/>
        </p:scale>
        <p:origin x="-1308" y="-90"/>
      </p:cViewPr>
      <p:guideLst>
        <p:guide orient="horz" pos="845"/>
        <p:guide orient="horz" pos="2478"/>
        <p:guide orient="horz" pos="4247"/>
        <p:guide orient="horz" pos="300"/>
        <p:guide pos="2880"/>
        <p:guide pos="204"/>
        <p:guide pos="206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15" d="100"/>
          <a:sy n="115" d="100"/>
        </p:scale>
        <p:origin x="-2376" y="-96"/>
      </p:cViewPr>
      <p:guideLst>
        <p:guide orient="horz" pos="2124"/>
        <p:guide pos="3108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6090" cy="337185"/>
          </a:xfrm>
          <a:prstGeom prst="rect">
            <a:avLst/>
          </a:prstGeom>
        </p:spPr>
        <p:txBody>
          <a:bodyPr vert="horz" lIns="94918" tIns="47459" rIns="94918" bIns="4745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5590098" y="0"/>
            <a:ext cx="4276090" cy="337185"/>
          </a:xfrm>
          <a:prstGeom prst="rect">
            <a:avLst/>
          </a:prstGeom>
        </p:spPr>
        <p:txBody>
          <a:bodyPr vert="horz" lIns="94918" tIns="47459" rIns="94918" bIns="4745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7EC92B99-2162-4977-951B-711DB6E397B1}" type="datetimeFigureOut">
              <a:rPr lang="fr-FR"/>
              <a:pPr>
                <a:defRPr/>
              </a:pPr>
              <a:t>03/12/2013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6404955"/>
            <a:ext cx="4276090" cy="337185"/>
          </a:xfrm>
          <a:prstGeom prst="rect">
            <a:avLst/>
          </a:prstGeom>
        </p:spPr>
        <p:txBody>
          <a:bodyPr vert="horz" lIns="94918" tIns="47459" rIns="94918" bIns="4745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5590098" y="6404955"/>
            <a:ext cx="4276090" cy="337185"/>
          </a:xfrm>
          <a:prstGeom prst="rect">
            <a:avLst/>
          </a:prstGeom>
        </p:spPr>
        <p:txBody>
          <a:bodyPr vert="horz" lIns="94918" tIns="47459" rIns="94918" bIns="4745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29518B08-4FA5-487B-813B-C92D03448E9B}" type="slidenum">
              <a:rPr lang="fr-FR"/>
              <a:pPr>
                <a:defRPr/>
              </a:pPr>
              <a:t>‹N°›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6090" cy="337185"/>
          </a:xfrm>
          <a:prstGeom prst="rect">
            <a:avLst/>
          </a:prstGeom>
        </p:spPr>
        <p:txBody>
          <a:bodyPr vert="horz" lIns="94918" tIns="47459" rIns="94918" bIns="4745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5590098" y="0"/>
            <a:ext cx="4276090" cy="337185"/>
          </a:xfrm>
          <a:prstGeom prst="rect">
            <a:avLst/>
          </a:prstGeom>
        </p:spPr>
        <p:txBody>
          <a:bodyPr vert="horz" lIns="94918" tIns="47459" rIns="94918" bIns="4745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7EBA9A89-35A4-4AC9-87F0-5B824F99044F}" type="datetimeFigureOut">
              <a:rPr lang="fr-FR"/>
              <a:pPr>
                <a:defRPr/>
              </a:pPr>
              <a:t>03/12/2013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248025" y="504825"/>
            <a:ext cx="3371850" cy="25288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918" tIns="47459" rIns="94918" bIns="47459" rtlCol="0" anchor="ctr"/>
          <a:lstStyle/>
          <a:p>
            <a:pPr lvl="0"/>
            <a:endParaRPr lang="fr-FR" noProof="0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986790" y="3203258"/>
            <a:ext cx="7894320" cy="3034665"/>
          </a:xfrm>
          <a:prstGeom prst="rect">
            <a:avLst/>
          </a:prstGeom>
        </p:spPr>
        <p:txBody>
          <a:bodyPr vert="horz" lIns="94918" tIns="47459" rIns="94918" bIns="47459" rtlCol="0">
            <a:normAutofit/>
          </a:bodyPr>
          <a:lstStyle/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6404955"/>
            <a:ext cx="4276090" cy="337185"/>
          </a:xfrm>
          <a:prstGeom prst="rect">
            <a:avLst/>
          </a:prstGeom>
        </p:spPr>
        <p:txBody>
          <a:bodyPr vert="horz" lIns="94918" tIns="47459" rIns="94918" bIns="4745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590098" y="6404955"/>
            <a:ext cx="4276090" cy="337185"/>
          </a:xfrm>
          <a:prstGeom prst="rect">
            <a:avLst/>
          </a:prstGeom>
        </p:spPr>
        <p:txBody>
          <a:bodyPr vert="horz" lIns="94918" tIns="47459" rIns="94918" bIns="4745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B313C950-0323-4BD0-8710-CA4DD5494B34}" type="slidenum">
              <a:rPr lang="fr-FR"/>
              <a:pPr>
                <a:defRPr/>
              </a:pPr>
              <a:t>‹N°›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5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fr-FR" dirty="0" smtClean="0"/>
          </a:p>
        </p:txBody>
      </p:sp>
      <p:sp>
        <p:nvSpPr>
          <p:cNvPr id="18436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C932C8A-4CC3-41E5-B836-9E006C81401C}" type="slidenum">
              <a:rPr lang="fr-FR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fr-FR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de gar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6" descr="europe_gp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773238"/>
            <a:ext cx="9144000" cy="4694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3502025" y="6507163"/>
            <a:ext cx="2133600" cy="365125"/>
          </a:xfrm>
        </p:spPr>
        <p:txBody>
          <a:bodyPr/>
          <a:lstStyle>
            <a:lvl1pPr algn="ctr">
              <a:defRPr sz="900">
                <a:solidFill>
                  <a:srgbClr val="72797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6" descr="logo_ign_trame.png"/>
          <p:cNvPicPr>
            <a:picLocks noChangeAspect="1"/>
          </p:cNvPicPr>
          <p:nvPr userDrawn="1"/>
        </p:nvPicPr>
        <p:blipFill>
          <a:blip r:embed="rId2" cstate="print"/>
          <a:srcRect r="46849"/>
          <a:stretch>
            <a:fillRect/>
          </a:stretch>
        </p:blipFill>
        <p:spPr bwMode="auto">
          <a:xfrm>
            <a:off x="5927725" y="179388"/>
            <a:ext cx="3216275" cy="6640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3068960"/>
            <a:ext cx="7772400" cy="794519"/>
          </a:xfrm>
        </p:spPr>
        <p:txBody>
          <a:bodyPr anchor="t">
            <a:noAutofit/>
          </a:bodyPr>
          <a:lstStyle>
            <a:lvl1pPr>
              <a:defRPr sz="2800" cap="all" baseline="0"/>
            </a:lvl1pPr>
          </a:lstStyle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83568" y="3620616"/>
            <a:ext cx="7776864" cy="1752600"/>
          </a:xfrm>
        </p:spPr>
        <p:txBody>
          <a:bodyPr/>
          <a:lstStyle>
            <a:lvl1pPr marL="0" indent="0" algn="l">
              <a:buNone/>
              <a:defRPr sz="1800" cap="all" baseline="0">
                <a:solidFill>
                  <a:srgbClr val="97BF0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Cliquez pour modifier le style des sous-titres du masque</a:t>
            </a:r>
            <a:endParaRPr lang="fr-FR" dirty="0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003675" y="6510338"/>
            <a:ext cx="1125538" cy="365125"/>
          </a:xfrm>
        </p:spPr>
        <p:txBody>
          <a:bodyPr/>
          <a:lstStyle>
            <a:lvl1pPr algn="ctr">
              <a:defRPr dirty="0" smtClean="0"/>
            </a:lvl1pPr>
          </a:lstStyle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par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85738"/>
            <a:ext cx="9144000" cy="3455987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5" name="Rectangle 4"/>
          <p:cNvSpPr/>
          <p:nvPr userDrawn="1"/>
        </p:nvSpPr>
        <p:spPr>
          <a:xfrm>
            <a:off x="2357438" y="6659563"/>
            <a:ext cx="71437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171825" y="6659563"/>
            <a:ext cx="73025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8" name="Parallélogramme 7"/>
          <p:cNvSpPr/>
          <p:nvPr userDrawn="1"/>
        </p:nvSpPr>
        <p:spPr>
          <a:xfrm flipH="1">
            <a:off x="3419475" y="0"/>
            <a:ext cx="2668588" cy="188913"/>
          </a:xfrm>
          <a:prstGeom prst="parallelogram">
            <a:avLst>
              <a:gd name="adj" fmla="val 54508"/>
            </a:avLst>
          </a:prstGeom>
          <a:solidFill>
            <a:srgbClr val="97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716088" y="0"/>
            <a:ext cx="944562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10" name="Organigramme : Entrée manuelle 9"/>
          <p:cNvSpPr/>
          <p:nvPr userDrawn="1"/>
        </p:nvSpPr>
        <p:spPr>
          <a:xfrm rot="5400000" flipH="1" flipV="1">
            <a:off x="8636000" y="-319087"/>
            <a:ext cx="188913" cy="827087"/>
          </a:xfrm>
          <a:prstGeom prst="flowChartManualInpu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019925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2871862"/>
            <a:ext cx="7772400" cy="1709266"/>
          </a:xfrm>
        </p:spPr>
        <p:txBody>
          <a:bodyPr anchor="t">
            <a:normAutofit/>
          </a:bodyPr>
          <a:lstStyle>
            <a:lvl1pPr algn="l">
              <a:defRPr sz="2800" b="1" cap="all" spc="90" baseline="0">
                <a:solidFill>
                  <a:schemeClr val="bg1"/>
                </a:solidFill>
                <a:latin typeface="Arno Pro" pitchFamily="18" charset="0"/>
              </a:defRPr>
            </a:lvl1pPr>
          </a:lstStyle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 algn="l">
              <a:defRPr sz="900">
                <a:solidFill>
                  <a:srgbClr val="72797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1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900">
                <a:solidFill>
                  <a:srgbClr val="72797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F70D7BCD-66D0-4372-890E-9084B1AF6A1A}" type="slidenum">
              <a:rPr lang="fr-FR"/>
              <a:pPr>
                <a:defRPr/>
              </a:pPr>
              <a:t>‹N°›</a:t>
            </a:fld>
            <a:r>
              <a:rPr lang="fr-FR" dirty="0"/>
              <a:t>/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d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 userDrawn="1"/>
        </p:nvCxnSpPr>
        <p:spPr>
          <a:xfrm>
            <a:off x="0" y="1052513"/>
            <a:ext cx="9144000" cy="0"/>
          </a:xfrm>
          <a:prstGeom prst="line">
            <a:avLst/>
          </a:prstGeom>
          <a:ln w="28575">
            <a:solidFill>
              <a:srgbClr val="97BF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 userDrawn="1"/>
        </p:nvSpPr>
        <p:spPr>
          <a:xfrm>
            <a:off x="0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6" name="Parallélogramme 5"/>
          <p:cNvSpPr/>
          <p:nvPr userDrawn="1"/>
        </p:nvSpPr>
        <p:spPr>
          <a:xfrm flipH="1">
            <a:off x="3419475" y="0"/>
            <a:ext cx="2668588" cy="188913"/>
          </a:xfrm>
          <a:prstGeom prst="parallelogram">
            <a:avLst>
              <a:gd name="adj" fmla="val 54508"/>
            </a:avLst>
          </a:prstGeom>
          <a:solidFill>
            <a:srgbClr val="97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7" name="Rectangle 6"/>
          <p:cNvSpPr/>
          <p:nvPr userDrawn="1"/>
        </p:nvSpPr>
        <p:spPr>
          <a:xfrm>
            <a:off x="1716088" y="0"/>
            <a:ext cx="944562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8" name="Organigramme : Entrée manuelle 7"/>
          <p:cNvSpPr/>
          <p:nvPr userDrawn="1"/>
        </p:nvSpPr>
        <p:spPr>
          <a:xfrm rot="5400000" flipH="1" flipV="1">
            <a:off x="8636000" y="-319087"/>
            <a:ext cx="188913" cy="827087"/>
          </a:xfrm>
          <a:prstGeom prst="flowChartManualInpu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019925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357438" y="6659563"/>
            <a:ext cx="71437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171825" y="6659563"/>
            <a:ext cx="73025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23850" y="1340768"/>
            <a:ext cx="8362950" cy="4785395"/>
          </a:xfrm>
        </p:spPr>
        <p:txBody>
          <a:bodyPr/>
          <a:lstStyle>
            <a:lvl2pPr>
              <a:lnSpc>
                <a:spcPct val="100000"/>
              </a:lnSpc>
              <a:spcBef>
                <a:spcPts val="1800"/>
              </a:spcBef>
              <a:defRPr/>
            </a:lvl2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900">
                <a:solidFill>
                  <a:srgbClr val="72797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504B660C-1446-45BE-A6D7-15805AAE1919}" type="slidenum">
              <a:rPr lang="fr-FR"/>
              <a:pPr>
                <a:defRPr/>
              </a:pPr>
              <a:t>‹N°›</a:t>
            </a:fld>
            <a:r>
              <a:rPr lang="fr-FR" dirty="0"/>
              <a:t>/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nu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 userDrawn="1"/>
        </p:nvCxnSpPr>
        <p:spPr>
          <a:xfrm>
            <a:off x="0" y="1052513"/>
            <a:ext cx="9144000" cy="0"/>
          </a:xfrm>
          <a:prstGeom prst="line">
            <a:avLst/>
          </a:prstGeom>
          <a:ln w="28575">
            <a:solidFill>
              <a:srgbClr val="97BF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 userDrawn="1"/>
        </p:nvSpPr>
        <p:spPr>
          <a:xfrm>
            <a:off x="0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6" name="Parallélogramme 5"/>
          <p:cNvSpPr/>
          <p:nvPr userDrawn="1"/>
        </p:nvSpPr>
        <p:spPr>
          <a:xfrm flipH="1">
            <a:off x="3419475" y="0"/>
            <a:ext cx="2668588" cy="188913"/>
          </a:xfrm>
          <a:prstGeom prst="parallelogram">
            <a:avLst>
              <a:gd name="adj" fmla="val 54508"/>
            </a:avLst>
          </a:prstGeom>
          <a:solidFill>
            <a:srgbClr val="97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7" name="Rectangle 6"/>
          <p:cNvSpPr/>
          <p:nvPr userDrawn="1"/>
        </p:nvSpPr>
        <p:spPr>
          <a:xfrm>
            <a:off x="1716088" y="0"/>
            <a:ext cx="944562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8" name="Organigramme : Entrée manuelle 7"/>
          <p:cNvSpPr/>
          <p:nvPr userDrawn="1"/>
        </p:nvSpPr>
        <p:spPr>
          <a:xfrm rot="5400000" flipH="1" flipV="1">
            <a:off x="8636000" y="-319087"/>
            <a:ext cx="188913" cy="827087"/>
          </a:xfrm>
          <a:prstGeom prst="flowChartManualInpu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019925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357438" y="6659563"/>
            <a:ext cx="71437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171825" y="6659563"/>
            <a:ext cx="73025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no Pro" pitchFamily="18" charset="0"/>
              </a:defRPr>
            </a:lvl1pPr>
          </a:lstStyle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123728" y="1340768"/>
            <a:ext cx="6563072" cy="4785395"/>
          </a:xfrm>
        </p:spPr>
        <p:txBody>
          <a:bodyPr/>
          <a:lstStyle>
            <a:lvl1pPr>
              <a:defRPr>
                <a:latin typeface="Arno Pro" pitchFamily="18" charset="0"/>
              </a:defRPr>
            </a:lvl1pPr>
            <a:lvl2pPr>
              <a:defRPr>
                <a:latin typeface="Arno Pro" pitchFamily="18" charset="0"/>
              </a:defRPr>
            </a:lvl2pPr>
            <a:lvl3pPr>
              <a:defRPr>
                <a:latin typeface="Arno Pro" pitchFamily="18" charset="0"/>
              </a:defRPr>
            </a:lvl3pPr>
            <a:lvl4pPr>
              <a:defRPr>
                <a:latin typeface="Arno Pro" pitchFamily="18" charset="0"/>
              </a:defRPr>
            </a:lvl4pPr>
            <a:lvl5pPr>
              <a:defRPr>
                <a:latin typeface="Arno Pro" pitchFamily="18" charset="0"/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900">
                <a:solidFill>
                  <a:srgbClr val="72797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57C05D85-2969-4C18-81B5-D1B9FA46E036}" type="slidenum">
              <a:rPr lang="fr-FR"/>
              <a:pPr>
                <a:defRPr/>
              </a:pPr>
              <a:t>‹N°›</a:t>
            </a:fld>
            <a:r>
              <a:rPr lang="fr-FR" dirty="0"/>
              <a:t>/</a:t>
            </a:r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3"/>
          </p:nvPr>
        </p:nvSpPr>
        <p:spPr>
          <a:xfrm>
            <a:off x="0" y="1196752"/>
            <a:ext cx="1331640" cy="5184775"/>
          </a:xfrm>
        </p:spPr>
        <p:txBody>
          <a:bodyPr/>
          <a:lstStyle>
            <a:lvl1pPr marL="92075" indent="-92075">
              <a:buFont typeface="+mj-lt"/>
              <a:buNone/>
              <a:defRPr sz="1300" b="0" cap="none" baseline="0">
                <a:latin typeface="Arno Pro" pitchFamily="18" charset="0"/>
              </a:defRPr>
            </a:lvl1pPr>
          </a:lstStyle>
          <a:p>
            <a:pPr lvl="0"/>
            <a:endParaRPr lang="fr-FR" dirty="0" smtClean="0"/>
          </a:p>
          <a:p>
            <a:pPr lvl="0"/>
            <a:endParaRPr lang="fr-FR" dirty="0"/>
          </a:p>
        </p:txBody>
      </p:sp>
      <p:cxnSp>
        <p:nvCxnSpPr>
          <p:cNvPr id="18" name="Connecteur droit 17"/>
          <p:cNvCxnSpPr/>
          <p:nvPr userDrawn="1"/>
        </p:nvCxnSpPr>
        <p:spPr>
          <a:xfrm flipV="1">
            <a:off x="1403648" y="1052736"/>
            <a:ext cx="0" cy="5472608"/>
          </a:xfrm>
          <a:prstGeom prst="line">
            <a:avLst/>
          </a:prstGeom>
          <a:ln w="28575">
            <a:solidFill>
              <a:srgbClr val="97BF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et visu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5" name="Parallélogramme 4"/>
          <p:cNvSpPr/>
          <p:nvPr userDrawn="1"/>
        </p:nvSpPr>
        <p:spPr>
          <a:xfrm flipH="1">
            <a:off x="3419475" y="0"/>
            <a:ext cx="2668588" cy="188913"/>
          </a:xfrm>
          <a:prstGeom prst="parallelogram">
            <a:avLst>
              <a:gd name="adj" fmla="val 54508"/>
            </a:avLst>
          </a:prstGeom>
          <a:solidFill>
            <a:srgbClr val="97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16088" y="0"/>
            <a:ext cx="944562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7" name="Organigramme : Entrée manuelle 6"/>
          <p:cNvSpPr/>
          <p:nvPr userDrawn="1"/>
        </p:nvSpPr>
        <p:spPr>
          <a:xfrm rot="5400000" flipH="1" flipV="1">
            <a:off x="8636000" y="-319087"/>
            <a:ext cx="188913" cy="827087"/>
          </a:xfrm>
          <a:prstGeom prst="flowChartManualInpu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8" name="Rectangle 7"/>
          <p:cNvSpPr/>
          <p:nvPr userDrawn="1"/>
        </p:nvSpPr>
        <p:spPr>
          <a:xfrm>
            <a:off x="7019925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cxnSp>
        <p:nvCxnSpPr>
          <p:cNvPr id="9" name="Connecteur droit 8"/>
          <p:cNvCxnSpPr/>
          <p:nvPr userDrawn="1"/>
        </p:nvCxnSpPr>
        <p:spPr>
          <a:xfrm>
            <a:off x="1588" y="1052513"/>
            <a:ext cx="9144000" cy="0"/>
          </a:xfrm>
          <a:prstGeom prst="line">
            <a:avLst/>
          </a:prstGeom>
          <a:ln w="28575">
            <a:solidFill>
              <a:srgbClr val="97BF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>
          <a:xfrm>
            <a:off x="2357438" y="6659563"/>
            <a:ext cx="71437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171825" y="6659563"/>
            <a:ext cx="73025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23850" y="1341438"/>
            <a:ext cx="5184254" cy="496788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13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 sz="900">
                <a:solidFill>
                  <a:srgbClr val="72797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1E968E00-E74B-4834-85F6-93EAE53C864F}" type="slidenum">
              <a:rPr lang="fr-FR"/>
              <a:pPr>
                <a:defRPr/>
              </a:pPr>
              <a:t>‹N°›</a:t>
            </a:fld>
            <a:r>
              <a:rPr lang="fr-FR" dirty="0"/>
              <a:t>/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2357438" y="6659563"/>
            <a:ext cx="71437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5" name="Rectangle 4"/>
          <p:cNvSpPr/>
          <p:nvPr userDrawn="1"/>
        </p:nvSpPr>
        <p:spPr>
          <a:xfrm>
            <a:off x="3171825" y="6659563"/>
            <a:ext cx="73025" cy="73025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7" name="Parallélogramme 6"/>
          <p:cNvSpPr/>
          <p:nvPr userDrawn="1"/>
        </p:nvSpPr>
        <p:spPr>
          <a:xfrm flipH="1">
            <a:off x="3419475" y="0"/>
            <a:ext cx="2668588" cy="188913"/>
          </a:xfrm>
          <a:prstGeom prst="parallelogram">
            <a:avLst>
              <a:gd name="adj" fmla="val 54508"/>
            </a:avLst>
          </a:prstGeom>
          <a:solidFill>
            <a:srgbClr val="97B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716088" y="0"/>
            <a:ext cx="944562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9" name="Organigramme : Entrée manuelle 8"/>
          <p:cNvSpPr/>
          <p:nvPr userDrawn="1"/>
        </p:nvSpPr>
        <p:spPr>
          <a:xfrm rot="5400000" flipH="1" flipV="1">
            <a:off x="8636000" y="-319087"/>
            <a:ext cx="188913" cy="827087"/>
          </a:xfrm>
          <a:prstGeom prst="flowChartManualInpu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7019925" y="0"/>
            <a:ext cx="942975" cy="188913"/>
          </a:xfrm>
          <a:prstGeom prst="rect">
            <a:avLst/>
          </a:prstGeom>
          <a:solidFill>
            <a:srgbClr val="7279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12" name="Espace réservé de la date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13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0D5232-28D0-4F20-87E9-D7336FCF605C}" type="slidenum">
              <a:rPr lang="fr-FR"/>
              <a:pPr>
                <a:defRPr/>
              </a:pPr>
              <a:t>‹N°›</a:t>
            </a:fld>
            <a:r>
              <a:rPr lang="fr-FR" dirty="0"/>
              <a:t>/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38125" y="651033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cap="all" baseline="0">
                <a:solidFill>
                  <a:srgbClr val="72797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fr-FR" dirty="0" smtClean="0"/>
              <a:t>Thales - IGN / COGIT - MATIS</a:t>
            </a:r>
            <a:endParaRPr lang="fr-FR" dirty="0"/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23850" y="490538"/>
            <a:ext cx="8362950" cy="561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pour modifier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23850" y="1341438"/>
            <a:ext cx="8362950" cy="4784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382838" y="6510338"/>
            <a:ext cx="11255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rgbClr val="72797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17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3198813" y="65103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rgbClr val="72797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3839C54E-AB10-46B4-B6CD-9F21901A2C0A}" type="slidenum">
              <a:rPr lang="fr-FR"/>
              <a:pPr>
                <a:defRPr/>
              </a:pPr>
              <a:t>‹N°›</a:t>
            </a:fld>
            <a:r>
              <a:rPr lang="fr-FR" dirty="0"/>
              <a:t>/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kern="1200" cap="all">
          <a:solidFill>
            <a:srgbClr val="72797F"/>
          </a:solidFill>
          <a:latin typeface="Arial Black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72797F"/>
          </a:solidFill>
          <a:latin typeface="Arial Black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72797F"/>
          </a:solidFill>
          <a:latin typeface="Arial Black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72797F"/>
          </a:solidFill>
          <a:latin typeface="Arial Black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72797F"/>
          </a:solidFill>
          <a:latin typeface="Arial Black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rgbClr val="72797F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rgbClr val="72797F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rgbClr val="72797F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rgbClr val="72797F"/>
          </a:solidFill>
          <a:latin typeface="Arial Black" pitchFamily="34" charset="0"/>
          <a:cs typeface="Arial" charset="0"/>
        </a:defRPr>
      </a:lvl9pPr>
    </p:titleStyle>
    <p:bodyStyle>
      <a:lvl1pPr marL="179388" indent="-179388" algn="l" rtl="0" eaLnBrk="0" fontAlgn="base" hangingPunct="0">
        <a:spcBef>
          <a:spcPct val="20000"/>
        </a:spcBef>
        <a:spcAft>
          <a:spcPct val="0"/>
        </a:spcAft>
        <a:buClr>
          <a:srgbClr val="97BF0D"/>
        </a:buClr>
        <a:buSzPct val="120000"/>
        <a:buFont typeface="Wingdings" pitchFamily="2" charset="2"/>
        <a:buChar char="§"/>
        <a:defRPr sz="2000" b="1" kern="1200" cap="all">
          <a:solidFill>
            <a:srgbClr val="72797F"/>
          </a:solidFill>
          <a:latin typeface="Arial" pitchFamily="34" charset="0"/>
          <a:ea typeface="+mn-ea"/>
          <a:cs typeface="Arial" pitchFamily="34" charset="0"/>
        </a:defRPr>
      </a:lvl1pPr>
      <a:lvl2pPr marL="627063" indent="-169863" algn="l" rtl="0" eaLnBrk="0" fontAlgn="base" hangingPunct="0">
        <a:lnSpc>
          <a:spcPts val="4100"/>
        </a:lnSpc>
        <a:spcBef>
          <a:spcPct val="20000"/>
        </a:spcBef>
        <a:spcAft>
          <a:spcPct val="0"/>
        </a:spcAft>
        <a:buClr>
          <a:srgbClr val="72797F"/>
        </a:buClr>
        <a:buFont typeface="Wingdings" pitchFamily="2" charset="2"/>
        <a:buChar char="§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76325" indent="-161925" algn="l" rtl="0" eaLnBrk="0" fontAlgn="base" hangingPunct="0">
        <a:spcBef>
          <a:spcPct val="20000"/>
        </a:spcBef>
        <a:spcAft>
          <a:spcPct val="0"/>
        </a:spcAft>
        <a:buClr>
          <a:srgbClr val="72797F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24000" indent="-152400" algn="l" rtl="0" eaLnBrk="0" fontAlgn="base" hangingPunct="0">
        <a:spcBef>
          <a:spcPct val="20000"/>
        </a:spcBef>
        <a:spcAft>
          <a:spcPct val="0"/>
        </a:spcAft>
        <a:buClr>
          <a:srgbClr val="72797F"/>
        </a:buClr>
        <a:buFont typeface="Wingdings" pitchFamily="2" charset="2"/>
        <a:buChar char="§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971675" indent="-142875" algn="l" rtl="0" eaLnBrk="0" fontAlgn="base" hangingPunct="0">
        <a:spcBef>
          <a:spcPct val="20000"/>
        </a:spcBef>
        <a:spcAft>
          <a:spcPct val="0"/>
        </a:spcAft>
        <a:buClr>
          <a:srgbClr val="72797F"/>
        </a:buClr>
        <a:buFont typeface="Wingdings" pitchFamily="2" charset="2"/>
        <a:buChar char="§"/>
        <a:defRPr sz="1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10</a:t>
            </a:fld>
            <a:r>
              <a:rPr lang="fr-FR" dirty="0" smtClean="0"/>
              <a:t>/</a:t>
            </a:r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Les 6 niveaux de détails sur 10k points</a:t>
            </a:r>
            <a:endParaRPr lang="fr-FR" dirty="0"/>
          </a:p>
        </p:txBody>
      </p:sp>
      <p:pic>
        <p:nvPicPr>
          <p:cNvPr id="1026" name="Picture 2" descr="E:\RemiCura\PC_in_DB\LOD_in_patches\2013-10-29 11_55_13-QGIS 2.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2910" y="2571744"/>
            <a:ext cx="3624342" cy="348147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57752" y="2571744"/>
            <a:ext cx="3757606" cy="339275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3" name="ZoneTexte 12"/>
          <p:cNvSpPr txBox="1"/>
          <p:nvPr/>
        </p:nvSpPr>
        <p:spPr>
          <a:xfrm>
            <a:off x="285720" y="1928802"/>
            <a:ext cx="407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Les 6 </a:t>
            </a:r>
            <a:r>
              <a:rPr lang="fr-FR" dirty="0" err="1" smtClean="0"/>
              <a:t>levels</a:t>
            </a:r>
            <a:r>
              <a:rPr lang="fr-FR" dirty="0" smtClean="0"/>
              <a:t> sur 10k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4786314" y="1928802"/>
            <a:ext cx="407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Les 8 </a:t>
            </a:r>
            <a:r>
              <a:rPr lang="fr-FR" dirty="0" err="1" smtClean="0"/>
              <a:t>levels</a:t>
            </a:r>
            <a:r>
              <a:rPr lang="fr-FR" dirty="0" smtClean="0"/>
              <a:t> sur 100k</a:t>
            </a:r>
            <a:endParaRPr lang="fr-FR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11</a:t>
            </a:fld>
            <a:r>
              <a:rPr lang="fr-FR" dirty="0" smtClean="0"/>
              <a:t>/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4786314" y="1928802"/>
            <a:ext cx="407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Tous les 100k points</a:t>
            </a:r>
            <a:endParaRPr lang="fr-FR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6248" y="2500306"/>
            <a:ext cx="4105241" cy="40049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12</a:t>
            </a:fld>
            <a:r>
              <a:rPr lang="fr-FR" dirty="0" smtClean="0"/>
              <a:t>/</a:t>
            </a:r>
            <a:endParaRPr lang="fr-F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57356" y="2143116"/>
            <a:ext cx="4362441" cy="4009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ZoneTexte 6"/>
          <p:cNvSpPr txBox="1"/>
          <p:nvPr/>
        </p:nvSpPr>
        <p:spPr>
          <a:xfrm>
            <a:off x="2857488" y="1285860"/>
            <a:ext cx="2928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La taille est proportionnelle a l’ordre dans le patch</a:t>
            </a:r>
            <a:endParaRPr lang="fr-FR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13</a:t>
            </a:fld>
            <a:r>
              <a:rPr lang="fr-FR" dirty="0" smtClean="0"/>
              <a:t>/</a:t>
            </a:r>
            <a:endParaRPr lang="fr-F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2910" y="1857364"/>
            <a:ext cx="5965200" cy="39290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ZoneTexte 6"/>
          <p:cNvSpPr txBox="1"/>
          <p:nvPr/>
        </p:nvSpPr>
        <p:spPr>
          <a:xfrm>
            <a:off x="2857488" y="1285860"/>
            <a:ext cx="2928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Données réelles, les 4 premiers niveaux</a:t>
            </a:r>
            <a:endParaRPr lang="fr-FR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14</a:t>
            </a:fld>
            <a:r>
              <a:rPr lang="fr-FR" dirty="0" smtClean="0"/>
              <a:t>/</a:t>
            </a:r>
            <a:endParaRPr lang="fr-F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85918" y="1214422"/>
            <a:ext cx="4371982" cy="4964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15</a:t>
            </a:fld>
            <a:r>
              <a:rPr lang="fr-FR" dirty="0" smtClean="0"/>
              <a:t>/</a:t>
            </a:r>
            <a:endParaRPr lang="fr-FR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4348" y="2000240"/>
            <a:ext cx="7391440" cy="4237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ZoneTexte 7"/>
          <p:cNvSpPr txBox="1"/>
          <p:nvPr/>
        </p:nvSpPr>
        <p:spPr>
          <a:xfrm>
            <a:off x="1571604" y="1214422"/>
            <a:ext cx="5500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4 niveaux représentés, cube de 1m3. Max 1+2+4+16+64 = 85 points par m3</a:t>
            </a:r>
            <a:endParaRPr lang="fr-FR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16</a:t>
            </a:fld>
            <a:r>
              <a:rPr lang="fr-FR" dirty="0" smtClean="0"/>
              <a:t>/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1571604" y="1214422"/>
            <a:ext cx="5500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4 niveaux représentés, cube de 1m3</a:t>
            </a:r>
            <a:endParaRPr lang="fr-FR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85852" y="1928802"/>
            <a:ext cx="6619622" cy="4481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17</a:t>
            </a:fld>
            <a:r>
              <a:rPr lang="fr-FR" dirty="0" smtClean="0"/>
              <a:t>/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1571604" y="1214422"/>
            <a:ext cx="55007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4 niveaux représentés, cube de 1m3 (noté que les </a:t>
            </a:r>
            <a:r>
              <a:rPr lang="fr-FR" dirty="0" err="1" smtClean="0"/>
              <a:t>duplicatats</a:t>
            </a:r>
            <a:r>
              <a:rPr lang="fr-FR" dirty="0" smtClean="0"/>
              <a:t> sont dans les données  : le camion a balayé plusieurs fois le même endroits)</a:t>
            </a:r>
            <a:endParaRPr lang="fr-F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0100" y="2285992"/>
            <a:ext cx="7119942" cy="42457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18</a:t>
            </a:fld>
            <a:r>
              <a:rPr lang="fr-FR" dirty="0" smtClean="0"/>
              <a:t>/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1571604" y="1214422"/>
            <a:ext cx="55007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Note : encore des erreurs dans les calculs ou dans la réécriture ou dans l’affichage?</a:t>
            </a:r>
          </a:p>
          <a:p>
            <a:r>
              <a:rPr lang="fr-FR" dirty="0" smtClean="0"/>
              <a:t>Point </a:t>
            </a:r>
            <a:r>
              <a:rPr lang="fr-FR" smtClean="0"/>
              <a:t>à trancher</a:t>
            </a:r>
            <a:endParaRPr lang="fr-FR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2285992"/>
            <a:ext cx="3018320" cy="38052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57554" y="2428868"/>
            <a:ext cx="5353050" cy="2171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ctrTitle"/>
          </p:nvPr>
        </p:nvSpPr>
        <p:spPr>
          <a:xfrm>
            <a:off x="571472" y="2214554"/>
            <a:ext cx="7772400" cy="1500198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fr-FR" i="1" dirty="0" smtClean="0">
                <a:latin typeface="Arno Pro" pitchFamily="18" charset="0"/>
              </a:rPr>
              <a:t>Niveau de détails (quad tree </a:t>
            </a:r>
            <a:r>
              <a:rPr lang="fr-FR" i="1" dirty="0" err="1" smtClean="0">
                <a:latin typeface="Arno Pro" pitchFamily="18" charset="0"/>
              </a:rPr>
              <a:t>ordering</a:t>
            </a:r>
            <a:r>
              <a:rPr lang="fr-FR" i="1" dirty="0" smtClean="0">
                <a:latin typeface="Arno Pro" pitchFamily="18" charset="0"/>
              </a:rPr>
              <a:t>) dans </a:t>
            </a:r>
            <a:r>
              <a:rPr lang="fr-FR" i="1" smtClean="0">
                <a:latin typeface="Arno Pro" pitchFamily="18" charset="0"/>
              </a:rPr>
              <a:t>les patchs de points</a:t>
            </a:r>
            <a:endParaRPr lang="fr-FR" dirty="0">
              <a:latin typeface="Arno Pro" pitchFamily="18" charset="0"/>
            </a:endParaRPr>
          </a:p>
        </p:txBody>
      </p:sp>
      <p:sp>
        <p:nvSpPr>
          <p:cNvPr id="9" name="Sous-titre 2"/>
          <p:cNvSpPr>
            <a:spLocks noGrp="1"/>
          </p:cNvSpPr>
          <p:nvPr>
            <p:ph type="subTitle" idx="1"/>
          </p:nvPr>
        </p:nvSpPr>
        <p:spPr>
          <a:xfrm>
            <a:off x="642910" y="4429132"/>
            <a:ext cx="7776864" cy="1752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fr-FR" dirty="0" smtClean="0">
                <a:latin typeface="Arno Pro" pitchFamily="18" charset="0"/>
              </a:rPr>
              <a:t>Une illustration de la  méthode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fr-FR" dirty="0" smtClean="0">
              <a:latin typeface="Arno Pro" pitchFamily="18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fr-FR" dirty="0" smtClean="0">
                <a:latin typeface="Arno Pro" pitchFamily="18" charset="0"/>
              </a:rPr>
              <a:t>Rémi Cura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smtClean="0"/>
              <a:t>27/05/2013</a:t>
            </a:r>
            <a:endParaRPr lang="fr-F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Niveau de détail dans quad tree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70D7BCD-66D0-4372-890E-9084B1AF6A1A}" type="slidenum">
              <a:rPr lang="fr-FR" smtClean="0"/>
              <a:pPr>
                <a:defRPr/>
              </a:pPr>
              <a:t>3</a:t>
            </a:fld>
            <a:r>
              <a:rPr lang="fr-FR" dirty="0" smtClean="0"/>
              <a:t>/</a:t>
            </a:r>
            <a:endParaRPr lang="fr-F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4</a:t>
            </a:fld>
            <a:r>
              <a:rPr lang="fr-FR" dirty="0" smtClean="0"/>
              <a:t>/</a:t>
            </a:r>
            <a:endParaRPr lang="fr-FR" dirty="0"/>
          </a:p>
        </p:txBody>
      </p:sp>
      <p:pic>
        <p:nvPicPr>
          <p:cNvPr id="2053" name="Picture 5" descr="E:\RemiCura\PC_in_DB\LOD_in_patches\2013-10-25 15_59_48-QGIS 2.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1285860"/>
            <a:ext cx="3802029" cy="250563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2054" name="Picture 6" descr="E:\RemiCura\PC_in_DB\LOD_in_patches\2013-10-25 15_56_22-QGIS 2.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57718" y="1285860"/>
            <a:ext cx="3802029" cy="250563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2055" name="Picture 7" descr="E:\RemiCura\PC_in_DB\LOD_in_patches\2013-10-25 15_57_20-QGIS 2.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1472" y="4000504"/>
            <a:ext cx="3802029" cy="250563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2056" name="Picture 8" descr="E:\RemiCura\PC_in_DB\LOD_in_patches\2013-10-25 15_58_07-QGIS 2.0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429124" y="4000504"/>
            <a:ext cx="3802029" cy="250563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5</a:t>
            </a:fld>
            <a:r>
              <a:rPr lang="fr-FR" dirty="0" smtClean="0"/>
              <a:t>/</a:t>
            </a:r>
            <a:endParaRPr lang="fr-FR" dirty="0"/>
          </a:p>
        </p:txBody>
      </p:sp>
      <p:pic>
        <p:nvPicPr>
          <p:cNvPr id="11" name="Picture 2" descr="E:\RemiCura\PC_in_DB\LOD_in_patches\2013-10-25 15_58_50-QGIS 2.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62448" y="1428736"/>
            <a:ext cx="3360382" cy="221457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12" name="Picture 3" descr="E:\RemiCura\PC_in_DB\LOD_in_patches\2013-10-25 15_59_09-QGIS 2.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2066" y="3786190"/>
            <a:ext cx="3360382" cy="221457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13" name="Picture 4" descr="E:\RemiCura\PC_in_DB\LOD_in_patches\2013-10-25 15_59_39-QGIS 2.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26328" y="3786190"/>
            <a:ext cx="3360382" cy="221457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pic>
        <p:nvPicPr>
          <p:cNvPr id="14" name="Picture 9" descr="E:\RemiCura\PC_in_DB\LOD_in_patches\2013-10-25 15_58_30-QGIS 2.0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33424" y="1428736"/>
            <a:ext cx="3360382" cy="221457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6</a:t>
            </a:fld>
            <a:r>
              <a:rPr lang="fr-FR" dirty="0" smtClean="0"/>
              <a:t>/</a:t>
            </a:r>
            <a:endParaRPr lang="fr-FR" dirty="0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357158" y="1214423"/>
            <a:ext cx="8429684" cy="1928826"/>
          </a:xfrm>
        </p:spPr>
        <p:txBody>
          <a:bodyPr/>
          <a:lstStyle/>
          <a:p>
            <a:r>
              <a:rPr lang="fr-FR" dirty="0" smtClean="0"/>
              <a:t>A l’intérieur d’un niveau de détail, on cherche un ordre qui garantisse une répartition toujours homogène quand on ne prend qu’un bout consécutif du niveau de détail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357158" y="2643182"/>
            <a:ext cx="3214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Ordre selon x, y</a:t>
            </a:r>
            <a:endParaRPr lang="fr-FR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00562" y="3143248"/>
            <a:ext cx="3745106" cy="3124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ZoneTexte 10"/>
          <p:cNvSpPr txBox="1"/>
          <p:nvPr/>
        </p:nvSpPr>
        <p:spPr>
          <a:xfrm>
            <a:off x="5000628" y="2643182"/>
            <a:ext cx="3214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Ordre selon reverse(x_bf) + reverse(y_bf)</a:t>
            </a:r>
            <a:endParaRPr lang="fr-FR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8596" y="3143248"/>
            <a:ext cx="3643338" cy="3405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7</a:t>
            </a:fld>
            <a:r>
              <a:rPr lang="fr-FR" dirty="0" smtClean="0"/>
              <a:t>/</a:t>
            </a:r>
            <a:endParaRPr lang="fr-FR" dirty="0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357158" y="1214423"/>
            <a:ext cx="8429684" cy="1928826"/>
          </a:xfrm>
        </p:spPr>
        <p:txBody>
          <a:bodyPr/>
          <a:lstStyle/>
          <a:p>
            <a:r>
              <a:rPr lang="fr-FR" dirty="0" smtClean="0"/>
              <a:t>A l’intérieur d’un niveau de détail, on cherche un ordre qui garantisse une répartition toujours homogène quand on ne prend qu’un bout consécutif du niveau de détail</a:t>
            </a:r>
            <a:endParaRPr lang="fr-FR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720" y="3143248"/>
            <a:ext cx="3745106" cy="3124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ZoneTexte 10"/>
          <p:cNvSpPr txBox="1"/>
          <p:nvPr/>
        </p:nvSpPr>
        <p:spPr>
          <a:xfrm>
            <a:off x="285720" y="2786058"/>
            <a:ext cx="407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Ordre selon reverse(x_bf) + reverse(y_bf)</a:t>
            </a:r>
            <a:endParaRPr lang="fr-FR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57752" y="3071810"/>
            <a:ext cx="3855313" cy="3248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ZoneTexte 12"/>
          <p:cNvSpPr txBox="1"/>
          <p:nvPr/>
        </p:nvSpPr>
        <p:spPr>
          <a:xfrm>
            <a:off x="4714876" y="2786058"/>
            <a:ext cx="4071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Ordre selon reverse(x_bf) + reverse(y_bf)</a:t>
            </a:r>
          </a:p>
          <a:p>
            <a:r>
              <a:rPr lang="fr-FR" dirty="0" smtClean="0"/>
              <a:t>, selon reverse(x_bf) , selon reverse(y_bf) </a:t>
            </a:r>
            <a:endParaRPr lang="fr-F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8</a:t>
            </a:fld>
            <a:r>
              <a:rPr lang="fr-FR" dirty="0" smtClean="0"/>
              <a:t>/</a:t>
            </a:r>
            <a:endParaRPr lang="fr-FR" dirty="0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357158" y="1214423"/>
            <a:ext cx="8429684" cy="1928826"/>
          </a:xfrm>
        </p:spPr>
        <p:txBody>
          <a:bodyPr/>
          <a:lstStyle/>
          <a:p>
            <a:r>
              <a:rPr lang="fr-FR" dirty="0" smtClean="0"/>
              <a:t>A l’intérieur d’un niveau de détail, on cherche un ordre qui garantisse une répartition toujours homogène quand on ne prend qu’un bout consécutif du niveau de détail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285720" y="2786058"/>
            <a:ext cx="407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Ordre selon reverse(x_bf) + reverse(y_bf)</a:t>
            </a:r>
            <a:endParaRPr lang="fr-F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3143248"/>
            <a:ext cx="3128951" cy="291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00430" y="3214686"/>
            <a:ext cx="3429024" cy="31502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Probleme de l’ordonnancement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 smtClean="0"/>
              <a:t>27/05/2013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4B660C-1446-45BE-A6D7-15805AAE1919}" type="slidenum">
              <a:rPr lang="fr-FR" smtClean="0"/>
              <a:pPr>
                <a:defRPr/>
              </a:pPr>
              <a:t>9</a:t>
            </a:fld>
            <a:r>
              <a:rPr lang="fr-FR" dirty="0" smtClean="0"/>
              <a:t>/</a:t>
            </a:r>
            <a:endParaRPr lang="fr-FR" dirty="0"/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357158" y="1214423"/>
            <a:ext cx="8429684" cy="1928826"/>
          </a:xfrm>
        </p:spPr>
        <p:txBody>
          <a:bodyPr/>
          <a:lstStyle/>
          <a:p>
            <a:r>
              <a:rPr lang="fr-FR" dirty="0" smtClean="0"/>
              <a:t>Test sur 100k points : 7 sec par </a:t>
            </a:r>
            <a:r>
              <a:rPr lang="fr-FR" dirty="0" err="1" smtClean="0"/>
              <a:t>lod</a:t>
            </a:r>
            <a:endParaRPr lang="fr-FR" dirty="0" smtClean="0"/>
          </a:p>
          <a:p>
            <a:r>
              <a:rPr lang="fr-FR" dirty="0" smtClean="0"/>
              <a:t>Finalement, on prend juste un ordre aléatoire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4714876" y="2571744"/>
            <a:ext cx="407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Level 8 sur 8 : 40 K pts sur 100k</a:t>
            </a:r>
            <a:endParaRPr lang="fr-F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596" y="3000372"/>
            <a:ext cx="3643338" cy="35855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29190" y="2928934"/>
            <a:ext cx="3557581" cy="3505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ZoneTexte 11"/>
          <p:cNvSpPr txBox="1"/>
          <p:nvPr/>
        </p:nvSpPr>
        <p:spPr>
          <a:xfrm>
            <a:off x="428596" y="2643182"/>
            <a:ext cx="407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Level 7 sur 8 : 13 K pts sur 100k</a:t>
            </a:r>
            <a:endParaRPr lang="fr-F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sque contenu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20922</TotalTime>
  <Words>383</Words>
  <Application>Microsoft Office PowerPoint</Application>
  <PresentationFormat>Affichage à l'écran (4:3)</PresentationFormat>
  <Paragraphs>76</Paragraphs>
  <Slides>18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19" baseType="lpstr">
      <vt:lpstr>Masque contenu</vt:lpstr>
      <vt:lpstr>Diapositive 1</vt:lpstr>
      <vt:lpstr>Niveau de détails (quad tree ordering) dans les patchs de points</vt:lpstr>
      <vt:lpstr>Niveau de détail dans quad tree</vt:lpstr>
      <vt:lpstr>Diapositive 4</vt:lpstr>
      <vt:lpstr>Diapositive 5</vt:lpstr>
      <vt:lpstr>Probleme de l’ordonnancement</vt:lpstr>
      <vt:lpstr>Probleme de l’ordonnancement</vt:lpstr>
      <vt:lpstr>Probleme de l’ordonnancement</vt:lpstr>
      <vt:lpstr>Probleme de l’ordonnancement</vt:lpstr>
      <vt:lpstr>Probleme de l’ordonnancement</vt:lpstr>
      <vt:lpstr>Probleme de l’ordonnancement</vt:lpstr>
      <vt:lpstr>Probleme de l’ordonnancement</vt:lpstr>
      <vt:lpstr>Probleme de l’ordonnancement</vt:lpstr>
      <vt:lpstr>Probleme de l’ordonnancement</vt:lpstr>
      <vt:lpstr>Probleme de l’ordonnancement</vt:lpstr>
      <vt:lpstr>Probleme de l’ordonnancement</vt:lpstr>
      <vt:lpstr>Probleme de l’ordonnancement</vt:lpstr>
      <vt:lpstr>Probleme de l’ordonnancement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Prod_14</dc:creator>
  <cp:lastModifiedBy>Rémi Cura</cp:lastModifiedBy>
  <cp:revision>3187</cp:revision>
  <dcterms:created xsi:type="dcterms:W3CDTF">2012-04-02T16:43:32Z</dcterms:created>
  <dcterms:modified xsi:type="dcterms:W3CDTF">2013-12-03T13:18:45Z</dcterms:modified>
</cp:coreProperties>
</file>

<file path=docProps/thumbnail.jpeg>
</file>